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9" r:id="rId3"/>
    <p:sldId id="258" r:id="rId4"/>
    <p:sldId id="265" r:id="rId5"/>
    <p:sldId id="260" r:id="rId6"/>
    <p:sldId id="261" r:id="rId7"/>
    <p:sldId id="262" r:id="rId8"/>
    <p:sldId id="263" r:id="rId9"/>
    <p:sldId id="266" r:id="rId10"/>
    <p:sldId id="267" r:id="rId11"/>
    <p:sldId id="264" r:id="rId12"/>
    <p:sldId id="275" r:id="rId13"/>
    <p:sldId id="268" r:id="rId14"/>
    <p:sldId id="269" r:id="rId15"/>
    <p:sldId id="270" r:id="rId16"/>
    <p:sldId id="271" r:id="rId17"/>
    <p:sldId id="272" r:id="rId18"/>
    <p:sldId id="273" r:id="rId19"/>
    <p:sldId id="274" r:id="rId20"/>
    <p:sldId id="277" r:id="rId21"/>
    <p:sldId id="276" r:id="rId22"/>
    <p:sldId id="278"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85540"/>
    <a:srgbClr val="C0BE6B"/>
    <a:srgbClr val="2E9097"/>
    <a:srgbClr val="3A255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4" autoAdjust="0"/>
    <p:restoredTop sz="94660"/>
  </p:normalViewPr>
  <p:slideViewPr>
    <p:cSldViewPr snapToGrid="0">
      <p:cViewPr varScale="1">
        <p:scale>
          <a:sx n="60" d="100"/>
          <a:sy n="60" d="100"/>
        </p:scale>
        <p:origin x="723" y="261"/>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1E7972-4F68-8C7C-E05B-F57EFC4FEA1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1DF8C55-E090-F2E0-F7D6-89B164415EF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290D96A-A52F-57AC-D0EF-86729D9FCF5D}"/>
              </a:ext>
            </a:extLst>
          </p:cNvPr>
          <p:cNvSpPr>
            <a:spLocks noGrp="1"/>
          </p:cNvSpPr>
          <p:nvPr>
            <p:ph type="dt" sz="half" idx="10"/>
          </p:nvPr>
        </p:nvSpPr>
        <p:spPr/>
        <p:txBody>
          <a:bodyPr/>
          <a:lstStyle/>
          <a:p>
            <a:fld id="{CE9E5851-1CD9-45A0-970B-5F56A62FF8C2}" type="datetimeFigureOut">
              <a:rPr lang="en-US" smtClean="0"/>
              <a:t>1/26/2026</a:t>
            </a:fld>
            <a:endParaRPr lang="en-US"/>
          </a:p>
        </p:txBody>
      </p:sp>
      <p:sp>
        <p:nvSpPr>
          <p:cNvPr id="5" name="Footer Placeholder 4">
            <a:extLst>
              <a:ext uri="{FF2B5EF4-FFF2-40B4-BE49-F238E27FC236}">
                <a16:creationId xmlns:a16="http://schemas.microsoft.com/office/drawing/2014/main" id="{EA02735B-CCE4-93E9-C3CB-0B007AFDA7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0A3FE18-BE35-C20D-67C0-992199380696}"/>
              </a:ext>
            </a:extLst>
          </p:cNvPr>
          <p:cNvSpPr>
            <a:spLocks noGrp="1"/>
          </p:cNvSpPr>
          <p:nvPr>
            <p:ph type="sldNum" sz="quarter" idx="12"/>
          </p:nvPr>
        </p:nvSpPr>
        <p:spPr/>
        <p:txBody>
          <a:bodyPr/>
          <a:lstStyle/>
          <a:p>
            <a:fld id="{86FEEAF2-2826-4775-A6DD-732554FC0257}" type="slidenum">
              <a:rPr lang="en-US" smtClean="0"/>
              <a:t>‹#›</a:t>
            </a:fld>
            <a:endParaRPr lang="en-US"/>
          </a:p>
        </p:txBody>
      </p:sp>
    </p:spTree>
    <p:extLst>
      <p:ext uri="{BB962C8B-B14F-4D97-AF65-F5344CB8AC3E}">
        <p14:creationId xmlns:p14="http://schemas.microsoft.com/office/powerpoint/2010/main" val="24388697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5E2E17-F81D-FB1D-2F7F-FCA52C44E70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3D07261-1EE6-62CC-DBFD-1E82EEE5B62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3931401-97F4-8501-21A5-97B43DFC7C34}"/>
              </a:ext>
            </a:extLst>
          </p:cNvPr>
          <p:cNvSpPr>
            <a:spLocks noGrp="1"/>
          </p:cNvSpPr>
          <p:nvPr>
            <p:ph type="dt" sz="half" idx="10"/>
          </p:nvPr>
        </p:nvSpPr>
        <p:spPr/>
        <p:txBody>
          <a:bodyPr/>
          <a:lstStyle/>
          <a:p>
            <a:fld id="{CE9E5851-1CD9-45A0-970B-5F56A62FF8C2}" type="datetimeFigureOut">
              <a:rPr lang="en-US" smtClean="0"/>
              <a:t>1/26/2026</a:t>
            </a:fld>
            <a:endParaRPr lang="en-US"/>
          </a:p>
        </p:txBody>
      </p:sp>
      <p:sp>
        <p:nvSpPr>
          <p:cNvPr id="5" name="Footer Placeholder 4">
            <a:extLst>
              <a:ext uri="{FF2B5EF4-FFF2-40B4-BE49-F238E27FC236}">
                <a16:creationId xmlns:a16="http://schemas.microsoft.com/office/drawing/2014/main" id="{6B21B2CD-BA3F-B31E-73C4-96EDD749768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E1D1ABA-D418-67A8-ACC0-8BE5BBBB16FB}"/>
              </a:ext>
            </a:extLst>
          </p:cNvPr>
          <p:cNvSpPr>
            <a:spLocks noGrp="1"/>
          </p:cNvSpPr>
          <p:nvPr>
            <p:ph type="sldNum" sz="quarter" idx="12"/>
          </p:nvPr>
        </p:nvSpPr>
        <p:spPr/>
        <p:txBody>
          <a:bodyPr/>
          <a:lstStyle/>
          <a:p>
            <a:fld id="{86FEEAF2-2826-4775-A6DD-732554FC0257}" type="slidenum">
              <a:rPr lang="en-US" smtClean="0"/>
              <a:t>‹#›</a:t>
            </a:fld>
            <a:endParaRPr lang="en-US"/>
          </a:p>
        </p:txBody>
      </p:sp>
    </p:spTree>
    <p:extLst>
      <p:ext uri="{BB962C8B-B14F-4D97-AF65-F5344CB8AC3E}">
        <p14:creationId xmlns:p14="http://schemas.microsoft.com/office/powerpoint/2010/main" val="29280137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08AA0A5-962C-9277-16E9-318B0113E14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891D7FB-768D-5AB3-08AC-7763E2AFC79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C2A25CA-954A-8589-EA1C-D2151CB3A0EE}"/>
              </a:ext>
            </a:extLst>
          </p:cNvPr>
          <p:cNvSpPr>
            <a:spLocks noGrp="1"/>
          </p:cNvSpPr>
          <p:nvPr>
            <p:ph type="dt" sz="half" idx="10"/>
          </p:nvPr>
        </p:nvSpPr>
        <p:spPr/>
        <p:txBody>
          <a:bodyPr/>
          <a:lstStyle/>
          <a:p>
            <a:fld id="{CE9E5851-1CD9-45A0-970B-5F56A62FF8C2}" type="datetimeFigureOut">
              <a:rPr lang="en-US" smtClean="0"/>
              <a:t>1/26/2026</a:t>
            </a:fld>
            <a:endParaRPr lang="en-US"/>
          </a:p>
        </p:txBody>
      </p:sp>
      <p:sp>
        <p:nvSpPr>
          <p:cNvPr id="5" name="Footer Placeholder 4">
            <a:extLst>
              <a:ext uri="{FF2B5EF4-FFF2-40B4-BE49-F238E27FC236}">
                <a16:creationId xmlns:a16="http://schemas.microsoft.com/office/drawing/2014/main" id="{6E0C733B-01C5-17DB-A970-861A5B61908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4A0B470-43E9-A346-B0E5-1F221FAAADA8}"/>
              </a:ext>
            </a:extLst>
          </p:cNvPr>
          <p:cNvSpPr>
            <a:spLocks noGrp="1"/>
          </p:cNvSpPr>
          <p:nvPr>
            <p:ph type="sldNum" sz="quarter" idx="12"/>
          </p:nvPr>
        </p:nvSpPr>
        <p:spPr/>
        <p:txBody>
          <a:bodyPr/>
          <a:lstStyle/>
          <a:p>
            <a:fld id="{86FEEAF2-2826-4775-A6DD-732554FC0257}" type="slidenum">
              <a:rPr lang="en-US" smtClean="0"/>
              <a:t>‹#›</a:t>
            </a:fld>
            <a:endParaRPr lang="en-US"/>
          </a:p>
        </p:txBody>
      </p:sp>
    </p:spTree>
    <p:extLst>
      <p:ext uri="{BB962C8B-B14F-4D97-AF65-F5344CB8AC3E}">
        <p14:creationId xmlns:p14="http://schemas.microsoft.com/office/powerpoint/2010/main" val="39044461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8AE2DF-BF0B-077B-5976-163A1563DDD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AEC342D-B2D8-005D-5654-328E4BD8A79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BEFE527-33ED-9F8E-D3F0-D798404C3828}"/>
              </a:ext>
            </a:extLst>
          </p:cNvPr>
          <p:cNvSpPr>
            <a:spLocks noGrp="1"/>
          </p:cNvSpPr>
          <p:nvPr>
            <p:ph type="dt" sz="half" idx="10"/>
          </p:nvPr>
        </p:nvSpPr>
        <p:spPr/>
        <p:txBody>
          <a:bodyPr/>
          <a:lstStyle/>
          <a:p>
            <a:fld id="{CE9E5851-1CD9-45A0-970B-5F56A62FF8C2}" type="datetimeFigureOut">
              <a:rPr lang="en-US" smtClean="0"/>
              <a:t>1/26/2026</a:t>
            </a:fld>
            <a:endParaRPr lang="en-US"/>
          </a:p>
        </p:txBody>
      </p:sp>
      <p:sp>
        <p:nvSpPr>
          <p:cNvPr id="5" name="Footer Placeholder 4">
            <a:extLst>
              <a:ext uri="{FF2B5EF4-FFF2-40B4-BE49-F238E27FC236}">
                <a16:creationId xmlns:a16="http://schemas.microsoft.com/office/drawing/2014/main" id="{E735CE2B-8CFB-14C1-29B9-0B63C2BB178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B5C3E54-9010-9B74-909E-8BB8918FBF65}"/>
              </a:ext>
            </a:extLst>
          </p:cNvPr>
          <p:cNvSpPr>
            <a:spLocks noGrp="1"/>
          </p:cNvSpPr>
          <p:nvPr>
            <p:ph type="sldNum" sz="quarter" idx="12"/>
          </p:nvPr>
        </p:nvSpPr>
        <p:spPr/>
        <p:txBody>
          <a:bodyPr/>
          <a:lstStyle/>
          <a:p>
            <a:fld id="{86FEEAF2-2826-4775-A6DD-732554FC0257}" type="slidenum">
              <a:rPr lang="en-US" smtClean="0"/>
              <a:t>‹#›</a:t>
            </a:fld>
            <a:endParaRPr lang="en-US"/>
          </a:p>
        </p:txBody>
      </p:sp>
    </p:spTree>
    <p:extLst>
      <p:ext uri="{BB962C8B-B14F-4D97-AF65-F5344CB8AC3E}">
        <p14:creationId xmlns:p14="http://schemas.microsoft.com/office/powerpoint/2010/main" val="33132520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B86EC5-2836-DECD-9961-E4AFDC097DF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DC678D8-C6D4-1E12-DC01-8FF922654D67}"/>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30B6468-AB33-B399-C946-2186EC4F6607}"/>
              </a:ext>
            </a:extLst>
          </p:cNvPr>
          <p:cNvSpPr>
            <a:spLocks noGrp="1"/>
          </p:cNvSpPr>
          <p:nvPr>
            <p:ph type="dt" sz="half" idx="10"/>
          </p:nvPr>
        </p:nvSpPr>
        <p:spPr/>
        <p:txBody>
          <a:bodyPr/>
          <a:lstStyle/>
          <a:p>
            <a:fld id="{CE9E5851-1CD9-45A0-970B-5F56A62FF8C2}" type="datetimeFigureOut">
              <a:rPr lang="en-US" smtClean="0"/>
              <a:t>1/26/2026</a:t>
            </a:fld>
            <a:endParaRPr lang="en-US"/>
          </a:p>
        </p:txBody>
      </p:sp>
      <p:sp>
        <p:nvSpPr>
          <p:cNvPr id="5" name="Footer Placeholder 4">
            <a:extLst>
              <a:ext uri="{FF2B5EF4-FFF2-40B4-BE49-F238E27FC236}">
                <a16:creationId xmlns:a16="http://schemas.microsoft.com/office/drawing/2014/main" id="{22E3B609-1E6E-1CE6-7338-3E13566C147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E6F75B7-BC2B-06C6-4C86-5DDE2242F8F2}"/>
              </a:ext>
            </a:extLst>
          </p:cNvPr>
          <p:cNvSpPr>
            <a:spLocks noGrp="1"/>
          </p:cNvSpPr>
          <p:nvPr>
            <p:ph type="sldNum" sz="quarter" idx="12"/>
          </p:nvPr>
        </p:nvSpPr>
        <p:spPr/>
        <p:txBody>
          <a:bodyPr/>
          <a:lstStyle/>
          <a:p>
            <a:fld id="{86FEEAF2-2826-4775-A6DD-732554FC0257}" type="slidenum">
              <a:rPr lang="en-US" smtClean="0"/>
              <a:t>‹#›</a:t>
            </a:fld>
            <a:endParaRPr lang="en-US"/>
          </a:p>
        </p:txBody>
      </p:sp>
    </p:spTree>
    <p:extLst>
      <p:ext uri="{BB962C8B-B14F-4D97-AF65-F5344CB8AC3E}">
        <p14:creationId xmlns:p14="http://schemas.microsoft.com/office/powerpoint/2010/main" val="39351797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B0FAFD-8DDA-B8A9-7F85-C8555F1735C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FEED872-E534-7979-E51F-C15B64B0748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2A3B894-49E9-A4F4-8794-9360342E9A8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A6F48A3-D637-D658-D7C8-F929CA029169}"/>
              </a:ext>
            </a:extLst>
          </p:cNvPr>
          <p:cNvSpPr>
            <a:spLocks noGrp="1"/>
          </p:cNvSpPr>
          <p:nvPr>
            <p:ph type="dt" sz="half" idx="10"/>
          </p:nvPr>
        </p:nvSpPr>
        <p:spPr/>
        <p:txBody>
          <a:bodyPr/>
          <a:lstStyle/>
          <a:p>
            <a:fld id="{CE9E5851-1CD9-45A0-970B-5F56A62FF8C2}" type="datetimeFigureOut">
              <a:rPr lang="en-US" smtClean="0"/>
              <a:t>1/26/2026</a:t>
            </a:fld>
            <a:endParaRPr lang="en-US"/>
          </a:p>
        </p:txBody>
      </p:sp>
      <p:sp>
        <p:nvSpPr>
          <p:cNvPr id="6" name="Footer Placeholder 5">
            <a:extLst>
              <a:ext uri="{FF2B5EF4-FFF2-40B4-BE49-F238E27FC236}">
                <a16:creationId xmlns:a16="http://schemas.microsoft.com/office/drawing/2014/main" id="{29EFDCF3-D054-6E9E-011F-1AF0CBCCCB0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11587B0-6FF5-7128-3086-15790E7A970D}"/>
              </a:ext>
            </a:extLst>
          </p:cNvPr>
          <p:cNvSpPr>
            <a:spLocks noGrp="1"/>
          </p:cNvSpPr>
          <p:nvPr>
            <p:ph type="sldNum" sz="quarter" idx="12"/>
          </p:nvPr>
        </p:nvSpPr>
        <p:spPr/>
        <p:txBody>
          <a:bodyPr/>
          <a:lstStyle/>
          <a:p>
            <a:fld id="{86FEEAF2-2826-4775-A6DD-732554FC0257}" type="slidenum">
              <a:rPr lang="en-US" smtClean="0"/>
              <a:t>‹#›</a:t>
            </a:fld>
            <a:endParaRPr lang="en-US"/>
          </a:p>
        </p:txBody>
      </p:sp>
    </p:spTree>
    <p:extLst>
      <p:ext uri="{BB962C8B-B14F-4D97-AF65-F5344CB8AC3E}">
        <p14:creationId xmlns:p14="http://schemas.microsoft.com/office/powerpoint/2010/main" val="5743587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705F8-E70B-D3F9-DD51-D63CCB31C21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A428087-996E-A5D5-C4EB-8D642BFD929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8EBB0AC-D88A-6578-61CE-F87D81E7B6A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662413E-F250-8E07-4DE6-47B12C19409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41F0DAA-6859-25D3-47D9-3697D382CC5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D44C016-885F-16B9-40BF-4DA122568D14}"/>
              </a:ext>
            </a:extLst>
          </p:cNvPr>
          <p:cNvSpPr>
            <a:spLocks noGrp="1"/>
          </p:cNvSpPr>
          <p:nvPr>
            <p:ph type="dt" sz="half" idx="10"/>
          </p:nvPr>
        </p:nvSpPr>
        <p:spPr/>
        <p:txBody>
          <a:bodyPr/>
          <a:lstStyle/>
          <a:p>
            <a:fld id="{CE9E5851-1CD9-45A0-970B-5F56A62FF8C2}" type="datetimeFigureOut">
              <a:rPr lang="en-US" smtClean="0"/>
              <a:t>1/26/2026</a:t>
            </a:fld>
            <a:endParaRPr lang="en-US"/>
          </a:p>
        </p:txBody>
      </p:sp>
      <p:sp>
        <p:nvSpPr>
          <p:cNvPr id="8" name="Footer Placeholder 7">
            <a:extLst>
              <a:ext uri="{FF2B5EF4-FFF2-40B4-BE49-F238E27FC236}">
                <a16:creationId xmlns:a16="http://schemas.microsoft.com/office/drawing/2014/main" id="{D1FBA895-134C-01A9-A386-8160728E18C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91B6BE8-DE3E-C6F5-52DE-A88D414564D4}"/>
              </a:ext>
            </a:extLst>
          </p:cNvPr>
          <p:cNvSpPr>
            <a:spLocks noGrp="1"/>
          </p:cNvSpPr>
          <p:nvPr>
            <p:ph type="sldNum" sz="quarter" idx="12"/>
          </p:nvPr>
        </p:nvSpPr>
        <p:spPr/>
        <p:txBody>
          <a:bodyPr/>
          <a:lstStyle/>
          <a:p>
            <a:fld id="{86FEEAF2-2826-4775-A6DD-732554FC0257}" type="slidenum">
              <a:rPr lang="en-US" smtClean="0"/>
              <a:t>‹#›</a:t>
            </a:fld>
            <a:endParaRPr lang="en-US"/>
          </a:p>
        </p:txBody>
      </p:sp>
    </p:spTree>
    <p:extLst>
      <p:ext uri="{BB962C8B-B14F-4D97-AF65-F5344CB8AC3E}">
        <p14:creationId xmlns:p14="http://schemas.microsoft.com/office/powerpoint/2010/main" val="27999868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879BAB-ACFF-3603-70ED-81E5AE32C75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8DE3ED5-523C-F65A-B5CF-68E8455EAB08}"/>
              </a:ext>
            </a:extLst>
          </p:cNvPr>
          <p:cNvSpPr>
            <a:spLocks noGrp="1"/>
          </p:cNvSpPr>
          <p:nvPr>
            <p:ph type="dt" sz="half" idx="10"/>
          </p:nvPr>
        </p:nvSpPr>
        <p:spPr/>
        <p:txBody>
          <a:bodyPr/>
          <a:lstStyle/>
          <a:p>
            <a:fld id="{CE9E5851-1CD9-45A0-970B-5F56A62FF8C2}" type="datetimeFigureOut">
              <a:rPr lang="en-US" smtClean="0"/>
              <a:t>1/26/2026</a:t>
            </a:fld>
            <a:endParaRPr lang="en-US"/>
          </a:p>
        </p:txBody>
      </p:sp>
      <p:sp>
        <p:nvSpPr>
          <p:cNvPr id="4" name="Footer Placeholder 3">
            <a:extLst>
              <a:ext uri="{FF2B5EF4-FFF2-40B4-BE49-F238E27FC236}">
                <a16:creationId xmlns:a16="http://schemas.microsoft.com/office/drawing/2014/main" id="{7399DE50-088B-C755-9650-6BB9F0BDE71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BE59DCD-4BD7-B767-D5A1-939A72662005}"/>
              </a:ext>
            </a:extLst>
          </p:cNvPr>
          <p:cNvSpPr>
            <a:spLocks noGrp="1"/>
          </p:cNvSpPr>
          <p:nvPr>
            <p:ph type="sldNum" sz="quarter" idx="12"/>
          </p:nvPr>
        </p:nvSpPr>
        <p:spPr/>
        <p:txBody>
          <a:bodyPr/>
          <a:lstStyle/>
          <a:p>
            <a:fld id="{86FEEAF2-2826-4775-A6DD-732554FC0257}" type="slidenum">
              <a:rPr lang="en-US" smtClean="0"/>
              <a:t>‹#›</a:t>
            </a:fld>
            <a:endParaRPr lang="en-US"/>
          </a:p>
        </p:txBody>
      </p:sp>
    </p:spTree>
    <p:extLst>
      <p:ext uri="{BB962C8B-B14F-4D97-AF65-F5344CB8AC3E}">
        <p14:creationId xmlns:p14="http://schemas.microsoft.com/office/powerpoint/2010/main" val="42688075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5CE97A0-489A-3531-ECB6-B401391BFECC}"/>
              </a:ext>
            </a:extLst>
          </p:cNvPr>
          <p:cNvSpPr>
            <a:spLocks noGrp="1"/>
          </p:cNvSpPr>
          <p:nvPr>
            <p:ph type="dt" sz="half" idx="10"/>
          </p:nvPr>
        </p:nvSpPr>
        <p:spPr/>
        <p:txBody>
          <a:bodyPr/>
          <a:lstStyle/>
          <a:p>
            <a:fld id="{CE9E5851-1CD9-45A0-970B-5F56A62FF8C2}" type="datetimeFigureOut">
              <a:rPr lang="en-US" smtClean="0"/>
              <a:t>1/26/2026</a:t>
            </a:fld>
            <a:endParaRPr lang="en-US"/>
          </a:p>
        </p:txBody>
      </p:sp>
      <p:sp>
        <p:nvSpPr>
          <p:cNvPr id="3" name="Footer Placeholder 2">
            <a:extLst>
              <a:ext uri="{FF2B5EF4-FFF2-40B4-BE49-F238E27FC236}">
                <a16:creationId xmlns:a16="http://schemas.microsoft.com/office/drawing/2014/main" id="{6859730F-CB87-E281-4998-22CA4D2430B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CE95D87-DA5A-C9E5-9E70-600D07A184BA}"/>
              </a:ext>
            </a:extLst>
          </p:cNvPr>
          <p:cNvSpPr>
            <a:spLocks noGrp="1"/>
          </p:cNvSpPr>
          <p:nvPr>
            <p:ph type="sldNum" sz="quarter" idx="12"/>
          </p:nvPr>
        </p:nvSpPr>
        <p:spPr/>
        <p:txBody>
          <a:bodyPr/>
          <a:lstStyle/>
          <a:p>
            <a:fld id="{86FEEAF2-2826-4775-A6DD-732554FC0257}" type="slidenum">
              <a:rPr lang="en-US" smtClean="0"/>
              <a:t>‹#›</a:t>
            </a:fld>
            <a:endParaRPr lang="en-US"/>
          </a:p>
        </p:txBody>
      </p:sp>
    </p:spTree>
    <p:extLst>
      <p:ext uri="{BB962C8B-B14F-4D97-AF65-F5344CB8AC3E}">
        <p14:creationId xmlns:p14="http://schemas.microsoft.com/office/powerpoint/2010/main" val="17377644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2F0116-03ED-52E3-E997-02B3E1AF90D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D59E0FF-D0B0-0F5F-D96F-164B543B4CB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B0CD9BA-D5F0-0915-5D15-EA3274092E9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3D06695-7986-85DB-9442-26AC04CD237B}"/>
              </a:ext>
            </a:extLst>
          </p:cNvPr>
          <p:cNvSpPr>
            <a:spLocks noGrp="1"/>
          </p:cNvSpPr>
          <p:nvPr>
            <p:ph type="dt" sz="half" idx="10"/>
          </p:nvPr>
        </p:nvSpPr>
        <p:spPr/>
        <p:txBody>
          <a:bodyPr/>
          <a:lstStyle/>
          <a:p>
            <a:fld id="{CE9E5851-1CD9-45A0-970B-5F56A62FF8C2}" type="datetimeFigureOut">
              <a:rPr lang="en-US" smtClean="0"/>
              <a:t>1/26/2026</a:t>
            </a:fld>
            <a:endParaRPr lang="en-US"/>
          </a:p>
        </p:txBody>
      </p:sp>
      <p:sp>
        <p:nvSpPr>
          <p:cNvPr id="6" name="Footer Placeholder 5">
            <a:extLst>
              <a:ext uri="{FF2B5EF4-FFF2-40B4-BE49-F238E27FC236}">
                <a16:creationId xmlns:a16="http://schemas.microsoft.com/office/drawing/2014/main" id="{EE1AF1C2-3A94-AB39-3CCF-E771DB24E6E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EEDEA55-F5E3-FDD9-EC77-FFA79A42646D}"/>
              </a:ext>
            </a:extLst>
          </p:cNvPr>
          <p:cNvSpPr>
            <a:spLocks noGrp="1"/>
          </p:cNvSpPr>
          <p:nvPr>
            <p:ph type="sldNum" sz="quarter" idx="12"/>
          </p:nvPr>
        </p:nvSpPr>
        <p:spPr/>
        <p:txBody>
          <a:bodyPr/>
          <a:lstStyle/>
          <a:p>
            <a:fld id="{86FEEAF2-2826-4775-A6DD-732554FC0257}" type="slidenum">
              <a:rPr lang="en-US" smtClean="0"/>
              <a:t>‹#›</a:t>
            </a:fld>
            <a:endParaRPr lang="en-US"/>
          </a:p>
        </p:txBody>
      </p:sp>
    </p:spTree>
    <p:extLst>
      <p:ext uri="{BB962C8B-B14F-4D97-AF65-F5344CB8AC3E}">
        <p14:creationId xmlns:p14="http://schemas.microsoft.com/office/powerpoint/2010/main" val="17885910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03A9D0-8819-6817-FDF5-06007EA4214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61ACF17-AEF4-3F07-5790-454076A0AFE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88AFB76-5405-7FD3-FB52-393B5AA5916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3EB3103-BFB1-AAEB-B6A8-C056103A1CFC}"/>
              </a:ext>
            </a:extLst>
          </p:cNvPr>
          <p:cNvSpPr>
            <a:spLocks noGrp="1"/>
          </p:cNvSpPr>
          <p:nvPr>
            <p:ph type="dt" sz="half" idx="10"/>
          </p:nvPr>
        </p:nvSpPr>
        <p:spPr/>
        <p:txBody>
          <a:bodyPr/>
          <a:lstStyle/>
          <a:p>
            <a:fld id="{CE9E5851-1CD9-45A0-970B-5F56A62FF8C2}" type="datetimeFigureOut">
              <a:rPr lang="en-US" smtClean="0"/>
              <a:t>1/26/2026</a:t>
            </a:fld>
            <a:endParaRPr lang="en-US"/>
          </a:p>
        </p:txBody>
      </p:sp>
      <p:sp>
        <p:nvSpPr>
          <p:cNvPr id="6" name="Footer Placeholder 5">
            <a:extLst>
              <a:ext uri="{FF2B5EF4-FFF2-40B4-BE49-F238E27FC236}">
                <a16:creationId xmlns:a16="http://schemas.microsoft.com/office/drawing/2014/main" id="{7500FF12-01E9-3B98-EC89-581260794F1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593B65A-684F-E250-1975-8DD46D18A6A8}"/>
              </a:ext>
            </a:extLst>
          </p:cNvPr>
          <p:cNvSpPr>
            <a:spLocks noGrp="1"/>
          </p:cNvSpPr>
          <p:nvPr>
            <p:ph type="sldNum" sz="quarter" idx="12"/>
          </p:nvPr>
        </p:nvSpPr>
        <p:spPr/>
        <p:txBody>
          <a:bodyPr/>
          <a:lstStyle/>
          <a:p>
            <a:fld id="{86FEEAF2-2826-4775-A6DD-732554FC0257}" type="slidenum">
              <a:rPr lang="en-US" smtClean="0"/>
              <a:t>‹#›</a:t>
            </a:fld>
            <a:endParaRPr lang="en-US"/>
          </a:p>
        </p:txBody>
      </p:sp>
    </p:spTree>
    <p:extLst>
      <p:ext uri="{BB962C8B-B14F-4D97-AF65-F5344CB8AC3E}">
        <p14:creationId xmlns:p14="http://schemas.microsoft.com/office/powerpoint/2010/main" val="4721496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044DD6B-1138-9309-1922-837BAFC5D9F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9FDFD7D-ABA5-1E2D-AEF3-E2B1AD7EBA2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4A75D25-2ED6-AA5E-4954-F53C3CF371F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CE9E5851-1CD9-45A0-970B-5F56A62FF8C2}" type="datetimeFigureOut">
              <a:rPr lang="en-US" smtClean="0"/>
              <a:t>1/26/2026</a:t>
            </a:fld>
            <a:endParaRPr lang="en-US"/>
          </a:p>
        </p:txBody>
      </p:sp>
      <p:sp>
        <p:nvSpPr>
          <p:cNvPr id="5" name="Footer Placeholder 4">
            <a:extLst>
              <a:ext uri="{FF2B5EF4-FFF2-40B4-BE49-F238E27FC236}">
                <a16:creationId xmlns:a16="http://schemas.microsoft.com/office/drawing/2014/main" id="{D9F5756F-BC71-8B81-A155-B67A4510C27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3D8C406E-44E7-78FA-DC25-2AC1EE41421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86FEEAF2-2826-4775-A6DD-732554FC0257}" type="slidenum">
              <a:rPr lang="en-US" smtClean="0"/>
              <a:t>‹#›</a:t>
            </a:fld>
            <a:endParaRPr lang="en-US"/>
          </a:p>
        </p:txBody>
      </p:sp>
    </p:spTree>
    <p:extLst>
      <p:ext uri="{BB962C8B-B14F-4D97-AF65-F5344CB8AC3E}">
        <p14:creationId xmlns:p14="http://schemas.microsoft.com/office/powerpoint/2010/main" val="126722608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05ED9E0-0A3A-DEDA-CB9F-6308F5096D6E}"/>
              </a:ext>
            </a:extLst>
          </p:cNvPr>
          <p:cNvPicPr>
            <a:picLocks noChangeAspect="1"/>
          </p:cNvPicPr>
          <p:nvPr/>
        </p:nvPicPr>
        <p:blipFill>
          <a:blip r:embed="rId2"/>
          <a:stretch>
            <a:fillRect/>
          </a:stretch>
        </p:blipFill>
        <p:spPr>
          <a:xfrm>
            <a:off x="1219200" y="0"/>
            <a:ext cx="9753600" cy="5448300"/>
          </a:xfrm>
          <a:prstGeom prst="rect">
            <a:avLst/>
          </a:prstGeom>
        </p:spPr>
      </p:pic>
      <p:sp>
        <p:nvSpPr>
          <p:cNvPr id="11" name="TextBox 10">
            <a:extLst>
              <a:ext uri="{FF2B5EF4-FFF2-40B4-BE49-F238E27FC236}">
                <a16:creationId xmlns:a16="http://schemas.microsoft.com/office/drawing/2014/main" id="{E421C21E-7346-922C-DE19-56121F216830}"/>
              </a:ext>
            </a:extLst>
          </p:cNvPr>
          <p:cNvSpPr txBox="1"/>
          <p:nvPr/>
        </p:nvSpPr>
        <p:spPr>
          <a:xfrm>
            <a:off x="548639" y="4826675"/>
            <a:ext cx="11747863" cy="2031325"/>
          </a:xfrm>
          <a:prstGeom prst="rect">
            <a:avLst/>
          </a:prstGeom>
          <a:noFill/>
        </p:spPr>
        <p:txBody>
          <a:bodyPr wrap="square">
            <a:spAutoFit/>
          </a:bodyPr>
          <a:lstStyle/>
          <a:p>
            <a:r>
              <a:rPr lang="en-US" dirty="0"/>
              <a:t>Figure 1 | Quantifying rotational dynamics in human cortical activity.</a:t>
            </a:r>
          </a:p>
          <a:p>
            <a:r>
              <a:rPr lang="en-US" dirty="0"/>
              <a:t>a, Schematic of the analysis pipeline. Local field potentials (or source-reconstructed MEG time series) are transformed into state-space trajectories via time-delay embedding (delay d=1). While the trajectory is projected here into 3 dimensions for visualization, the analysis utilizes a 10-dimensional state space. A linear model is fitted to the trajectory, and the resulting eigenvalues (lambda) are plotted on the complex plane. The rotational dynamics index (rho) is calculated based on the imaginary component of these eigenvalues (visualized as the angle relative to the real axis), where high rho indicates sustained oscillatory rotation and low rho indicates rapid decay.</a:t>
            </a:r>
          </a:p>
        </p:txBody>
      </p:sp>
    </p:spTree>
    <p:extLst>
      <p:ext uri="{BB962C8B-B14F-4D97-AF65-F5344CB8AC3E}">
        <p14:creationId xmlns:p14="http://schemas.microsoft.com/office/powerpoint/2010/main" val="33315935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9E9BE66-27C9-1503-8E69-2CA7A6C2271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0233" y="511855"/>
            <a:ext cx="7314595" cy="5485946"/>
          </a:xfrm>
          <a:prstGeom prst="rect">
            <a:avLst/>
          </a:prstGeom>
        </p:spPr>
      </p:pic>
    </p:spTree>
    <p:extLst>
      <p:ext uri="{BB962C8B-B14F-4D97-AF65-F5344CB8AC3E}">
        <p14:creationId xmlns:p14="http://schemas.microsoft.com/office/powerpoint/2010/main" val="31288700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F9A57F4-8B69-C327-F9DE-6F814C8ABE4D}"/>
              </a:ext>
            </a:extLst>
          </p:cNvPr>
          <p:cNvPicPr>
            <a:picLocks noChangeAspect="1"/>
          </p:cNvPicPr>
          <p:nvPr/>
        </p:nvPicPr>
        <p:blipFill>
          <a:blip r:embed="rId2"/>
          <a:stretch>
            <a:fillRect/>
          </a:stretch>
        </p:blipFill>
        <p:spPr>
          <a:xfrm>
            <a:off x="60961" y="731520"/>
            <a:ext cx="7530398" cy="5625737"/>
          </a:xfrm>
          <a:prstGeom prst="rect">
            <a:avLst/>
          </a:prstGeom>
        </p:spPr>
      </p:pic>
      <p:sp>
        <p:nvSpPr>
          <p:cNvPr id="6" name="TextBox 5">
            <a:extLst>
              <a:ext uri="{FF2B5EF4-FFF2-40B4-BE49-F238E27FC236}">
                <a16:creationId xmlns:a16="http://schemas.microsoft.com/office/drawing/2014/main" id="{DFAA4D98-944B-F92A-6BA0-3BBB3495E9DE}"/>
              </a:ext>
            </a:extLst>
          </p:cNvPr>
          <p:cNvSpPr txBox="1"/>
          <p:nvPr/>
        </p:nvSpPr>
        <p:spPr>
          <a:xfrm>
            <a:off x="7524206" y="359960"/>
            <a:ext cx="4667794" cy="6186309"/>
          </a:xfrm>
          <a:prstGeom prst="rect">
            <a:avLst/>
          </a:prstGeom>
          <a:noFill/>
        </p:spPr>
        <p:txBody>
          <a:bodyPr wrap="square">
            <a:spAutoFit/>
          </a:bodyPr>
          <a:lstStyle/>
          <a:p>
            <a:r>
              <a:rPr lang="en-US" dirty="0"/>
              <a:t>Figure 4 | Putative circuit mechanisms and functional implications of the dorsoventral dynamical </a:t>
            </a:r>
            <a:r>
              <a:rPr lang="en-US" dirty="0" err="1"/>
              <a:t>gradient.a</a:t>
            </a:r>
            <a:r>
              <a:rPr lang="en-US" dirty="0"/>
              <a:t>, Hypothesized gradient of inhibitory interneuron dominance. Ventral regions (high $\rho$) may be dominated by parvalbumin-positive (PV) interneurons, which provide </a:t>
            </a:r>
            <a:r>
              <a:rPr lang="en-US" dirty="0" err="1"/>
              <a:t>perisomatic</a:t>
            </a:r>
            <a:r>
              <a:rPr lang="en-US" dirty="0"/>
              <a:t> inhibition and generate fast gamma oscillations favorable for rotational dynamics. Conversely, dorsal regions (low $\rho$) may rely more on somatostatin-positive (SST) interneurons (dendritic inhibition) and long-range loops that favor slow integration and stable, decaying </a:t>
            </a:r>
            <a:r>
              <a:rPr lang="en-US" dirty="0" err="1"/>
              <a:t>dynamics.b</a:t>
            </a:r>
            <a:r>
              <a:rPr lang="en-US" dirty="0"/>
              <a:t>, Alignment with the "dual-stream" model of cortical processing. The gradient of rotational dynamics parallels the functional distinction between the ventral "what" stream (requiring dynamic binding of features over time; high $\rho$) and the dorsal "where/how" stream (requiring stable spatial coordinates and point-attractor dynamics for action guidance; low $\rho$).</a:t>
            </a:r>
          </a:p>
        </p:txBody>
      </p:sp>
    </p:spTree>
    <p:extLst>
      <p:ext uri="{BB962C8B-B14F-4D97-AF65-F5344CB8AC3E}">
        <p14:creationId xmlns:p14="http://schemas.microsoft.com/office/powerpoint/2010/main" val="19127900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0325DBE-F768-A39A-FB25-24333AE23A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3160" y="976879"/>
            <a:ext cx="11725680" cy="4904242"/>
          </a:xfrm>
          <a:prstGeom prst="rect">
            <a:avLst/>
          </a:prstGeom>
        </p:spPr>
      </p:pic>
    </p:spTree>
    <p:extLst>
      <p:ext uri="{BB962C8B-B14F-4D97-AF65-F5344CB8AC3E}">
        <p14:creationId xmlns:p14="http://schemas.microsoft.com/office/powerpoint/2010/main" val="15370930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2EB2E30-465D-2FB3-3DBF-41C05FF7A185}"/>
              </a:ext>
            </a:extLst>
          </p:cNvPr>
          <p:cNvSpPr txBox="1"/>
          <p:nvPr/>
        </p:nvSpPr>
        <p:spPr>
          <a:xfrm>
            <a:off x="309154" y="550886"/>
            <a:ext cx="11573692" cy="5355312"/>
          </a:xfrm>
          <a:prstGeom prst="rect">
            <a:avLst/>
          </a:prstGeom>
          <a:noFill/>
        </p:spPr>
        <p:txBody>
          <a:bodyPr wrap="square">
            <a:spAutoFit/>
          </a:bodyPr>
          <a:lstStyle/>
          <a:p>
            <a:r>
              <a:rPr lang="en-US" dirty="0"/>
              <a:t>Figure 1 | A dorsoventral gradient of rotational dynamics in human </a:t>
            </a:r>
            <a:r>
              <a:rPr lang="en-US" dirty="0" err="1"/>
              <a:t>cortex.a</a:t>
            </a:r>
            <a:r>
              <a:rPr lang="en-US" dirty="0"/>
              <a:t>, Schematic of the computational pipeline. Local field potentials (or source-reconstructed MEG time series) are transformed into state-space trajectories via time-delay embedding (delay $d=1$). While projected here into 3 dimensions for visualization, the analysis utilizes a 10-dimensional state space. A linear vector autoregressive model (VAR) is fitted to the trajectory, and the resulting eigenvalues ($\lambda$) are plotted on the complex plane. The rotational dynamics index ($\rho$) is calculated based on the imaginary component of these eigenvalues (visualized as the angle relative to the real axis), where high $\rho$ indicates sustained oscillatory rotation and low $\rho$ indicates rapid </a:t>
            </a:r>
            <a:r>
              <a:rPr lang="en-US" dirty="0" err="1"/>
              <a:t>decay.b</a:t>
            </a:r>
            <a:r>
              <a:rPr lang="en-US" dirty="0"/>
              <a:t>, Cortical topography of rotational dynamics. Cortical surface map of $\rho$ across 400 parcels. The map reveals a pronounced spatial organization: ventral regions (temporal pole, orbitofrontal cortex; warm colors) exhibit high $\rho$, indicating strong rotational dynamics, while dorsal regions (superior parietal, </a:t>
            </a:r>
            <a:r>
              <a:rPr lang="en-US" dirty="0" err="1"/>
              <a:t>somatomotor</a:t>
            </a:r>
            <a:r>
              <a:rPr lang="en-US" dirty="0"/>
              <a:t>, dorsal premotor; cool colors) exhibit low $\rho$, indicating overdamped, stable </a:t>
            </a:r>
            <a:r>
              <a:rPr lang="en-US" dirty="0" err="1"/>
              <a:t>dynamics.c</a:t>
            </a:r>
            <a:r>
              <a:rPr lang="en-US" dirty="0"/>
              <a:t>, Quantification of the dorsoventral gradient. Scatter plot showing the strong negative correlation between the anatomical Z-coordinate (ventral-to-dorsal position) and rotational dynamics ($\rho$) across all cortical parcels ($r = -0.731$; manuscript reported $r = -0.735$, $p_{spin} = 0.002$). Each dot represents one parcel. The relationship is robust to parcellation resolution and individual </a:t>
            </a:r>
            <a:r>
              <a:rPr lang="en-US" dirty="0" err="1"/>
              <a:t>variability.d</a:t>
            </a:r>
            <a:r>
              <a:rPr lang="en-US" dirty="0"/>
              <a:t>, Independence from the principal functional gradient. Scatter plot of $\rho$ against the principal gradient of functional connectivity (Margulies et al., 2016). Unlike intrinsic timescales, rotational dynamics are orthogonal to the sensory-</a:t>
            </a:r>
            <a:r>
              <a:rPr lang="en-US" dirty="0" err="1"/>
              <a:t>transmodal</a:t>
            </a:r>
            <a:r>
              <a:rPr lang="en-US" dirty="0"/>
              <a:t> hierarchy ($r = -0.04$, $p = 0.45$). The grey dashed lines indicate the mean of each axis; the black line represents the linear fit. This dissociation implies that $\rho$ captures a distinct axis of cortical organization separate from hierarchical processing depth.</a:t>
            </a:r>
          </a:p>
        </p:txBody>
      </p:sp>
    </p:spTree>
    <p:extLst>
      <p:ext uri="{BB962C8B-B14F-4D97-AF65-F5344CB8AC3E}">
        <p14:creationId xmlns:p14="http://schemas.microsoft.com/office/powerpoint/2010/main" val="39380346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4119751-3F07-6561-B899-4A03A73742C7}"/>
              </a:ext>
            </a:extLst>
          </p:cNvPr>
          <p:cNvSpPr txBox="1"/>
          <p:nvPr/>
        </p:nvSpPr>
        <p:spPr>
          <a:xfrm>
            <a:off x="818604" y="1305341"/>
            <a:ext cx="10319657" cy="4247317"/>
          </a:xfrm>
          <a:prstGeom prst="rect">
            <a:avLst/>
          </a:prstGeom>
          <a:noFill/>
        </p:spPr>
        <p:txBody>
          <a:bodyPr wrap="square">
            <a:spAutoFit/>
          </a:bodyPr>
          <a:lstStyle/>
          <a:p>
            <a:r>
              <a:rPr lang="en-US" dirty="0"/>
              <a:t>Figure 2 | Frequency-specific organization reveals a spectral trade-</a:t>
            </a:r>
            <a:r>
              <a:rPr lang="en-US" dirty="0" err="1"/>
              <a:t>off.a</a:t>
            </a:r>
            <a:r>
              <a:rPr lang="en-US" dirty="0"/>
              <a:t>, Differential spatial gradients across frequency bands. Correlation between rotational dynamics ($\rho$) and the dorsoventral axis across canonical frequency bands. A distinct spectral reversal is observed: slow rhythms (delta, theta) exhibit positive correlations (dorsal predominance), while fast rhythms (alpha through gamma) exhibit strong negative correlations (ventral predominance). The broadband gradient ($r = -0.735$) is driven largely by the dominance of fast oscillatory dynamics in ventral </a:t>
            </a:r>
            <a:r>
              <a:rPr lang="en-US" dirty="0" err="1"/>
              <a:t>regions.b</a:t>
            </a:r>
            <a:r>
              <a:rPr lang="en-US" dirty="0"/>
              <a:t>, Robustness to embedding methodology. Comparison of gradients derived from fixed embedding delays (solid bars) versus adaptive delays targeting a quarter-cycle phase advance at each band's center frequency (hatched bars). The direction and magnitude of the gradients remain consistent, confirming that the spectral trade-off reflects genuine circuit properties rather than sampling artifacts associated with fixed </a:t>
            </a:r>
            <a:r>
              <a:rPr lang="en-US" dirty="0" err="1"/>
              <a:t>delays.c</a:t>
            </a:r>
            <a:r>
              <a:rPr lang="en-US" dirty="0"/>
              <a:t>, Cortical topography of slow versus fast dynamics. Surface visualizations of $\rho$ computed specifically for the delta band (1–4 Hz, left) and gamma band (30–40 Hz, right). Delta dynamics are strongest in dorsal parietal and motor cortices, potentially supporting large-scale integration, whereas gamma dynamics are concentrated in ventral temporal and orbitofrontal regions, consistent with local processing requirements for feature binding.</a:t>
            </a:r>
          </a:p>
        </p:txBody>
      </p:sp>
    </p:spTree>
    <p:extLst>
      <p:ext uri="{BB962C8B-B14F-4D97-AF65-F5344CB8AC3E}">
        <p14:creationId xmlns:p14="http://schemas.microsoft.com/office/powerpoint/2010/main" val="18973365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F06A5AC-CE3E-105F-DAB2-DCE6B8540EB0}"/>
              </a:ext>
            </a:extLst>
          </p:cNvPr>
          <p:cNvSpPr txBox="1"/>
          <p:nvPr/>
        </p:nvSpPr>
        <p:spPr>
          <a:xfrm>
            <a:off x="557349" y="462685"/>
            <a:ext cx="11425646" cy="6186309"/>
          </a:xfrm>
          <a:prstGeom prst="rect">
            <a:avLst/>
          </a:prstGeom>
          <a:noFill/>
        </p:spPr>
        <p:txBody>
          <a:bodyPr wrap="square">
            <a:spAutoFit/>
          </a:bodyPr>
          <a:lstStyle/>
          <a:p>
            <a:r>
              <a:rPr lang="en-US" dirty="0"/>
              <a:t>Figure 3 | Task-state robustness, cross-modal replication, and dissociation from intrinsic </a:t>
            </a:r>
            <a:r>
              <a:rPr lang="en-US" dirty="0" err="1"/>
              <a:t>timescales.a</a:t>
            </a:r>
            <a:r>
              <a:rPr lang="en-US" dirty="0"/>
              <a:t>, Replication across cognitive states. The dorsoventral gradient of rotational dynamics is not state-dependent. Scatter plots show the relationship between $\rho$ and dorsoventral position during a visual object recognition task ($N = 69, r = -0.684$) and an auditory speech processing task ($N = 95, r = -0.739$). The stability of the gradient suggests it reflects an underlying structural or circuit constraint rather than transient functional </a:t>
            </a:r>
            <a:r>
              <a:rPr lang="en-US" dirty="0" err="1"/>
              <a:t>modulation.b</a:t>
            </a:r>
            <a:r>
              <a:rPr lang="en-US" dirty="0"/>
              <a:t>, Dissociation from intrinsic timescales via spatial </a:t>
            </a:r>
            <a:r>
              <a:rPr lang="en-US" dirty="0" err="1"/>
              <a:t>residualization</a:t>
            </a:r>
            <a:r>
              <a:rPr lang="en-US" dirty="0"/>
              <a:t>. Scatter plot of the residuals of intrinsic timescales ($\tau$) versus rotational dynamics ($\rho$) after regressing out spatial coordinates ($x, y, z$). While raw metrics show little correlation, their residuals exhibit a strong anticorrelation ($r = -0.650$). This implies a local trade-off: within a given cortical neighborhood, circuits cannot simultaneously maximize temporal integration (long $\tau$) and oscillatory rotation (high $\rho$).c, Cross-modal validation in fMRI. Replication of the dorsoventral gradient using resting-state fMRI in the MOUS dataset ($N = 200; r = -0.246, p_{spin} &lt; 0.001$) and task-state fMRI in the independent Human Connectome Project dataset ($N = 1,093; r = -0.124, p_{spin} = 0.014$). Despite the low temporal resolution of BOLD signals, the gradient is detectable when broadband signal fluctuations are </a:t>
            </a:r>
            <a:r>
              <a:rPr lang="en-US" dirty="0" err="1"/>
              <a:t>preserved.Figure</a:t>
            </a:r>
            <a:r>
              <a:rPr lang="en-US" dirty="0"/>
              <a:t> 4 | Proposed circuit mechanisms and functional </a:t>
            </a:r>
            <a:r>
              <a:rPr lang="en-US" dirty="0" err="1"/>
              <a:t>implications.a</a:t>
            </a:r>
            <a:r>
              <a:rPr lang="en-US" dirty="0"/>
              <a:t>, Hypothesis of inhibitory interneuron gradients. Schematic illustrating the putative cellular basis of the gradient. Ventral regions (high $\rho$) are hypothesized to be enriched in parvalbumin-positive (PV) interneurons, which generate fast gamma oscillations and rotational dynamics through </a:t>
            </a:r>
            <a:r>
              <a:rPr lang="en-US" dirty="0" err="1"/>
              <a:t>perisomatic</a:t>
            </a:r>
            <a:r>
              <a:rPr lang="en-US" dirty="0"/>
              <a:t> inhibition. Dorsal regions (low $\rho$) may rely more on somatostatin-positive (SST) interneurons and recurrent excitation that favors slow integration and stable, point-attractor </a:t>
            </a:r>
            <a:r>
              <a:rPr lang="en-US" dirty="0" err="1"/>
              <a:t>dynamics.b</a:t>
            </a:r>
            <a:r>
              <a:rPr lang="en-US" dirty="0"/>
              <a:t>, Alignment with dual-stream cortical processing. The gradient of rotational dynamics parallels the functional segregation of the visual system. The ventral "what" stream (red arrow) aligns with high rotational dynamics, supporting the dynamic binding of features over time. The dorsal "where/how" stream (blue arrow) aligns with stable, decaying dynamics, supporting spatial coordinate transformations and action guidance.</a:t>
            </a:r>
          </a:p>
        </p:txBody>
      </p:sp>
    </p:spTree>
    <p:extLst>
      <p:ext uri="{BB962C8B-B14F-4D97-AF65-F5344CB8AC3E}">
        <p14:creationId xmlns:p14="http://schemas.microsoft.com/office/powerpoint/2010/main" val="41863394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D5C1F1A-DED8-47E3-A459-24A5F01B2E15}"/>
              </a:ext>
            </a:extLst>
          </p:cNvPr>
          <p:cNvSpPr txBox="1"/>
          <p:nvPr/>
        </p:nvSpPr>
        <p:spPr>
          <a:xfrm>
            <a:off x="478971" y="936907"/>
            <a:ext cx="11234057" cy="4524315"/>
          </a:xfrm>
          <a:prstGeom prst="rect">
            <a:avLst/>
          </a:prstGeom>
          <a:noFill/>
        </p:spPr>
        <p:txBody>
          <a:bodyPr wrap="square">
            <a:spAutoFit/>
          </a:bodyPr>
          <a:lstStyle/>
          <a:p>
            <a:r>
              <a:rPr lang="en-US" dirty="0"/>
              <a:t>Extended Data Fig. 1 | Quality control of linear model </a:t>
            </a:r>
            <a:r>
              <a:rPr lang="en-US" dirty="0" err="1"/>
              <a:t>fitting.Histogram</a:t>
            </a:r>
            <a:r>
              <a:rPr lang="en-US" dirty="0"/>
              <a:t> of $R^2$ values for the vector autoregressive (VAR) models fitted to delay-embedded time series across all 400 parcels. The median $R^2$ is 1.000 (range $&gt; 0.9998$), indicating that the local dynamics are well-approximated by linear autoregressive processes in the embedded state </a:t>
            </a:r>
            <a:r>
              <a:rPr lang="en-US" dirty="0" err="1"/>
              <a:t>space.Extended</a:t>
            </a:r>
            <a:r>
              <a:rPr lang="en-US" dirty="0"/>
              <a:t> Data Fig. 2 | Reliability of intrinsic timescale </a:t>
            </a:r>
            <a:r>
              <a:rPr lang="en-US" dirty="0" err="1"/>
              <a:t>estimation.Split</a:t>
            </a:r>
            <a:r>
              <a:rPr lang="en-US" dirty="0"/>
              <a:t>-half reliability plot for intrinsic timescales ($\tau$). The correlation between $\tau$ estimates derived from the first half and second half of the participant pool is extremely high ($r = 0.982$), confirming that the metric captures stable, group-level properties of cortical </a:t>
            </a:r>
            <a:r>
              <a:rPr lang="en-US" dirty="0" err="1"/>
              <a:t>dynamics.Extended</a:t>
            </a:r>
            <a:r>
              <a:rPr lang="en-US" dirty="0"/>
              <a:t> Data Fig. 3 | Null distribution for HCP </a:t>
            </a:r>
            <a:r>
              <a:rPr lang="en-US" dirty="0" err="1"/>
              <a:t>replication.Results</a:t>
            </a:r>
            <a:r>
              <a:rPr lang="en-US" dirty="0"/>
              <a:t> of the spin permutation test for the Human Connectome Project (HCP) MEG replication (gamma-low band). The histogram shows the null distribution of correlation coefficients generated by 10,000 spatial permutations (spin tests). The observed correlation ($r = -0.399$, red dashed line) falls at the edge of the distribution ($p_{spin} = 0.115$, two-tailed), indicating a consistent trend despite the methodological differences in using power envelope </a:t>
            </a:r>
            <a:r>
              <a:rPr lang="en-US" dirty="0" err="1"/>
              <a:t>data.Extended</a:t>
            </a:r>
            <a:r>
              <a:rPr lang="en-US" dirty="0"/>
              <a:t> Data Fig. 4 | Independence of intrinsic timescales from spatial </a:t>
            </a:r>
            <a:r>
              <a:rPr lang="en-US" dirty="0" err="1"/>
              <a:t>axes.Scatter</a:t>
            </a:r>
            <a:r>
              <a:rPr lang="en-US" dirty="0"/>
              <a:t> plot of intrinsic timescales ($\tau$) against the anterior-posterior (AP) axis. While there is a weak positive trend ($r = 0.351$), this relationship does not survive spatially constrained null models ($p_{spin} = 0.229$). A similar null result was found for the dorsoventral axis ($r = -0.345, p_{spin} = 0.234$), confirming that $\tau$ does not follow the simple geometric gradients observed for $\rho$.</a:t>
            </a:r>
          </a:p>
        </p:txBody>
      </p:sp>
    </p:spTree>
    <p:extLst>
      <p:ext uri="{BB962C8B-B14F-4D97-AF65-F5344CB8AC3E}">
        <p14:creationId xmlns:p14="http://schemas.microsoft.com/office/powerpoint/2010/main" val="34236039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B3C5DEA-7A93-E168-CCDB-859005D002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0794" y="193954"/>
            <a:ext cx="9345736" cy="5841085"/>
          </a:xfrm>
          <a:prstGeom prst="rect">
            <a:avLst/>
          </a:prstGeom>
        </p:spPr>
      </p:pic>
    </p:spTree>
    <p:extLst>
      <p:ext uri="{BB962C8B-B14F-4D97-AF65-F5344CB8AC3E}">
        <p14:creationId xmlns:p14="http://schemas.microsoft.com/office/powerpoint/2010/main" val="7189397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615009E-67BD-AD0B-07E7-F1D0DC6CB7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2679" y="424770"/>
            <a:ext cx="7314595" cy="5485946"/>
          </a:xfrm>
          <a:prstGeom prst="rect">
            <a:avLst/>
          </a:prstGeom>
        </p:spPr>
      </p:pic>
    </p:spTree>
    <p:extLst>
      <p:ext uri="{BB962C8B-B14F-4D97-AF65-F5344CB8AC3E}">
        <p14:creationId xmlns:p14="http://schemas.microsoft.com/office/powerpoint/2010/main" val="4228150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309D487-8938-018B-D238-3CA17B0F6F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0241" y="590233"/>
            <a:ext cx="9143244" cy="5485946"/>
          </a:xfrm>
          <a:prstGeom prst="rect">
            <a:avLst/>
          </a:prstGeom>
        </p:spPr>
      </p:pic>
    </p:spTree>
    <p:extLst>
      <p:ext uri="{BB962C8B-B14F-4D97-AF65-F5344CB8AC3E}">
        <p14:creationId xmlns:p14="http://schemas.microsoft.com/office/powerpoint/2010/main" val="1169843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4C658AF-43BD-B2B6-39CC-5B08E35B18A2}"/>
              </a:ext>
            </a:extLst>
          </p:cNvPr>
          <p:cNvSpPr txBox="1"/>
          <p:nvPr/>
        </p:nvSpPr>
        <p:spPr>
          <a:xfrm>
            <a:off x="200297" y="5934670"/>
            <a:ext cx="11991703" cy="923330"/>
          </a:xfrm>
          <a:prstGeom prst="rect">
            <a:avLst/>
          </a:prstGeom>
          <a:noFill/>
        </p:spPr>
        <p:txBody>
          <a:bodyPr wrap="square">
            <a:spAutoFit/>
          </a:bodyPr>
          <a:lstStyle/>
          <a:p>
            <a:r>
              <a:rPr lang="en-US" dirty="0"/>
              <a:t>b, Cortical surface map of the rotational dynamics index (rho) across 400 parcels. The map reveals a pronounced dorsoventral gradient: ventral regions (temporal, orbitofrontal; warm colors) exhibit high rho, indicating strong rotational dynamics, while dorsal regions (parietal, superior frontal; cool colors) exhibit low rho, indicating overdamped dynamics.</a:t>
            </a:r>
          </a:p>
        </p:txBody>
      </p:sp>
      <p:pic>
        <p:nvPicPr>
          <p:cNvPr id="6" name="Picture 5">
            <a:extLst>
              <a:ext uri="{FF2B5EF4-FFF2-40B4-BE49-F238E27FC236}">
                <a16:creationId xmlns:a16="http://schemas.microsoft.com/office/drawing/2014/main" id="{5C2DE7B3-9043-8537-CD3A-E3492E256D26}"/>
              </a:ext>
            </a:extLst>
          </p:cNvPr>
          <p:cNvPicPr>
            <a:picLocks noChangeAspect="1"/>
          </p:cNvPicPr>
          <p:nvPr/>
        </p:nvPicPr>
        <p:blipFill>
          <a:blip r:embed="rId2">
            <a:extLst>
              <a:ext uri="{28A0092B-C50C-407E-A947-70E740481C1C}">
                <a14:useLocalDpi xmlns:a14="http://schemas.microsoft.com/office/drawing/2010/main" val="0"/>
              </a:ext>
            </a:extLst>
          </a:blip>
          <a:srcRect l="11316" t="12825" r="11316" b="13463"/>
          <a:stretch>
            <a:fillRect/>
          </a:stretch>
        </p:blipFill>
        <p:spPr>
          <a:xfrm>
            <a:off x="3126377" y="21773"/>
            <a:ext cx="7106194" cy="5055104"/>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pic>
      <p:sp>
        <p:nvSpPr>
          <p:cNvPr id="7" name="Rectangle 6">
            <a:extLst>
              <a:ext uri="{FF2B5EF4-FFF2-40B4-BE49-F238E27FC236}">
                <a16:creationId xmlns:a16="http://schemas.microsoft.com/office/drawing/2014/main" id="{EC4AEA12-F3B7-F14C-46A4-4B44B11BEC6D}"/>
              </a:ext>
            </a:extLst>
          </p:cNvPr>
          <p:cNvSpPr/>
          <p:nvPr/>
        </p:nvSpPr>
        <p:spPr>
          <a:xfrm rot="16200000">
            <a:off x="6400801" y="3504980"/>
            <a:ext cx="374468" cy="4241074"/>
          </a:xfrm>
          <a:prstGeom prst="rect">
            <a:avLst/>
          </a:prstGeom>
          <a:gradFill>
            <a:gsLst>
              <a:gs pos="0">
                <a:srgbClr val="3A255F"/>
              </a:gs>
              <a:gs pos="45000">
                <a:srgbClr val="2E9097"/>
              </a:gs>
              <a:gs pos="59000">
                <a:srgbClr val="C0BE6B"/>
              </a:gs>
              <a:gs pos="100000">
                <a:srgbClr val="D85540"/>
              </a:gs>
            </a:gsLst>
            <a:lin ang="5400000" scaled="1"/>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2">
            <a:extLst>
              <a:ext uri="{FF2B5EF4-FFF2-40B4-BE49-F238E27FC236}">
                <a16:creationId xmlns:a16="http://schemas.microsoft.com/office/drawing/2014/main" id="{B8673F40-FDA1-FA36-6746-97B3BCDD156F}"/>
              </a:ext>
            </a:extLst>
          </p:cNvPr>
          <p:cNvSpPr>
            <a:spLocks noChangeArrowheads="1"/>
          </p:cNvSpPr>
          <p:nvPr/>
        </p:nvSpPr>
        <p:spPr bwMode="auto">
          <a:xfrm>
            <a:off x="1793966" y="56342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Low </a:t>
            </a:r>
            <a:r>
              <a:rPr kumimoji="0" lang="en-US" altLang="en-US" sz="1800" b="0" i="0" u="none" strike="noStrike" cap="none" normalizeH="0" baseline="0" dirty="0">
                <a:ln>
                  <a:noFill/>
                </a:ln>
                <a:solidFill>
                  <a:schemeClr val="tx1"/>
                </a:solidFill>
                <a:effectLst/>
                <a:latin typeface="Google Sans Text"/>
              </a:rPr>
              <a:t>$\rho$</a:t>
            </a:r>
            <a:r>
              <a:rPr kumimoji="0" lang="en-US" altLang="en-US" sz="1800" b="0" i="0" u="none" strike="noStrike" cap="none" normalizeH="0" baseline="0" dirty="0">
                <a:ln>
                  <a:noFill/>
                </a:ln>
                <a:solidFill>
                  <a:schemeClr val="tx1"/>
                </a:solidFill>
                <a:effectLst/>
              </a:rPr>
              <a:t> (Dorsal)</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9" name="Rectangle 3">
            <a:extLst>
              <a:ext uri="{FF2B5EF4-FFF2-40B4-BE49-F238E27FC236}">
                <a16:creationId xmlns:a16="http://schemas.microsoft.com/office/drawing/2014/main" id="{762E4D22-23D3-CD68-1E60-0C157147FAC7}"/>
              </a:ext>
            </a:extLst>
          </p:cNvPr>
          <p:cNvSpPr>
            <a:spLocks noChangeArrowheads="1"/>
          </p:cNvSpPr>
          <p:nvPr/>
        </p:nvSpPr>
        <p:spPr bwMode="auto">
          <a:xfrm>
            <a:off x="9013371" y="5440850"/>
            <a:ext cx="225350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latin typeface="Arial" panose="020B0604020202020204" pitchFamily="34" charset="0"/>
              </a:rPr>
              <a:t>High</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a:ln>
                  <a:noFill/>
                </a:ln>
                <a:solidFill>
                  <a:schemeClr val="tx1"/>
                </a:solidFill>
                <a:effectLst/>
                <a:latin typeface="Google Sans Text"/>
              </a:rPr>
              <a:t>$\rho$</a:t>
            </a:r>
            <a:r>
              <a:rPr kumimoji="0" lang="en-US" altLang="en-US" sz="1800" b="0" i="0" u="none" strike="noStrike" cap="none" normalizeH="0" baseline="0" dirty="0">
                <a:ln>
                  <a:noFill/>
                </a:ln>
                <a:solidFill>
                  <a:schemeClr val="tx1"/>
                </a:solidFill>
                <a:effectLst/>
              </a:rPr>
              <a:t> (Ventral)</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9627163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3A3843E-BD9B-D6E4-B023-A7772E85B7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98403"/>
            <a:ext cx="12192000" cy="3808347"/>
          </a:xfrm>
          <a:prstGeom prst="rect">
            <a:avLst/>
          </a:prstGeom>
        </p:spPr>
      </p:pic>
    </p:spTree>
    <p:extLst>
      <p:ext uri="{BB962C8B-B14F-4D97-AF65-F5344CB8AC3E}">
        <p14:creationId xmlns:p14="http://schemas.microsoft.com/office/powerpoint/2010/main" val="418560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4AC14C2-FE3C-3A25-80D8-31A34563DD4C}"/>
              </a:ext>
            </a:extLst>
          </p:cNvPr>
          <p:cNvPicPr>
            <a:picLocks noChangeAspect="1"/>
          </p:cNvPicPr>
          <p:nvPr/>
        </p:nvPicPr>
        <p:blipFill>
          <a:blip r:embed="rId2"/>
          <a:stretch>
            <a:fillRect/>
          </a:stretch>
        </p:blipFill>
        <p:spPr>
          <a:xfrm>
            <a:off x="1219200" y="766762"/>
            <a:ext cx="9753600" cy="5324475"/>
          </a:xfrm>
          <a:prstGeom prst="rect">
            <a:avLst/>
          </a:prstGeom>
        </p:spPr>
      </p:pic>
    </p:spTree>
    <p:extLst>
      <p:ext uri="{BB962C8B-B14F-4D97-AF65-F5344CB8AC3E}">
        <p14:creationId xmlns:p14="http://schemas.microsoft.com/office/powerpoint/2010/main" val="4043145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611EC32-C35F-3CA3-9EE2-4B2F34340042}"/>
              </a:ext>
            </a:extLst>
          </p:cNvPr>
          <p:cNvSpPr txBox="1"/>
          <p:nvPr/>
        </p:nvSpPr>
        <p:spPr>
          <a:xfrm>
            <a:off x="216010" y="912594"/>
            <a:ext cx="11759979" cy="4524315"/>
          </a:xfrm>
          <a:prstGeom prst="rect">
            <a:avLst/>
          </a:prstGeom>
          <a:noFill/>
        </p:spPr>
        <p:txBody>
          <a:bodyPr wrap="square">
            <a:spAutoFit/>
          </a:bodyPr>
          <a:lstStyle/>
          <a:p>
            <a:pPr>
              <a:buNone/>
            </a:pPr>
            <a:r>
              <a:rPr lang="en-US" b="1" dirty="0"/>
              <a:t>Figure 6 Caption:</a:t>
            </a:r>
          </a:p>
          <a:p>
            <a:pPr>
              <a:buNone/>
            </a:pPr>
            <a:r>
              <a:rPr lang="en-US" b="1" dirty="0"/>
              <a:t>Figure 6. Computational modeling and gene expression reveal mechanistic basis of the </a:t>
            </a:r>
            <a:r>
              <a:rPr lang="el-GR" b="1" dirty="0"/>
              <a:t>ρ </a:t>
            </a:r>
            <a:r>
              <a:rPr lang="en-US" b="1" dirty="0"/>
              <a:t>gradient.</a:t>
            </a:r>
            <a:endParaRPr lang="en-US" dirty="0"/>
          </a:p>
          <a:p>
            <a:pPr>
              <a:buNone/>
            </a:pPr>
            <a:r>
              <a:rPr lang="en-US" b="1" dirty="0"/>
              <a:t>(A)</a:t>
            </a:r>
            <a:r>
              <a:rPr lang="en-US" dirty="0"/>
              <a:t> Rate-based excitatory-inhibitory network model demonstrates that varying inhibitory gain (</a:t>
            </a:r>
            <a:r>
              <a:rPr lang="en-US" dirty="0" err="1"/>
              <a:t>g_I</a:t>
            </a:r>
            <a:r>
              <a:rPr lang="en-US" dirty="0"/>
              <a:t>) produces opposing effects on intrinsic timescale </a:t>
            </a:r>
            <a:r>
              <a:rPr lang="el-GR" dirty="0"/>
              <a:t>τ (</a:t>
            </a:r>
            <a:r>
              <a:rPr lang="en-US" dirty="0"/>
              <a:t>blue circles, left axis) and rotational dynamics </a:t>
            </a:r>
            <a:r>
              <a:rPr lang="el-GR" dirty="0"/>
              <a:t>ρ (</a:t>
            </a:r>
            <a:r>
              <a:rPr lang="en-US" dirty="0"/>
              <a:t>red squares, right axis). Strong inhibition (high </a:t>
            </a:r>
            <a:r>
              <a:rPr lang="en-US" dirty="0" err="1"/>
              <a:t>g_I</a:t>
            </a:r>
            <a:r>
              <a:rPr lang="en-US" dirty="0"/>
              <a:t>) produces fast dynamics with high rotation; weak inhibition produces slow, stable dynamics.</a:t>
            </a:r>
          </a:p>
          <a:p>
            <a:pPr>
              <a:buNone/>
            </a:pPr>
            <a:r>
              <a:rPr lang="en-US" b="1" dirty="0"/>
              <a:t>(B)</a:t>
            </a:r>
            <a:r>
              <a:rPr lang="en-US" dirty="0"/>
              <a:t> The </a:t>
            </a:r>
            <a:r>
              <a:rPr lang="el-GR" dirty="0"/>
              <a:t>τ-ρ </a:t>
            </a:r>
            <a:r>
              <a:rPr lang="en-US" dirty="0"/>
              <a:t>trade-off emerges naturally from E-I balance (r = −0.84, p &lt; 0.001). Each point represents a network simulation; color indicates inhibitory gain. Dashed line shows linear fit.</a:t>
            </a:r>
          </a:p>
          <a:p>
            <a:pPr>
              <a:buNone/>
            </a:pPr>
            <a:r>
              <a:rPr lang="en-US" b="1" dirty="0"/>
              <a:t>(C)</a:t>
            </a:r>
            <a:r>
              <a:rPr lang="en-US" dirty="0"/>
              <a:t> Allen Human Brain Atlas gene expression correlations with </a:t>
            </a:r>
            <a:r>
              <a:rPr lang="el-GR" dirty="0"/>
              <a:t>ρ. </a:t>
            </a:r>
            <a:r>
              <a:rPr lang="en-US" dirty="0"/>
              <a:t>SST (somatostatin) shows significant positive correlation with </a:t>
            </a:r>
            <a:r>
              <a:rPr lang="el-GR" dirty="0"/>
              <a:t>ρ (</a:t>
            </a:r>
            <a:r>
              <a:rPr lang="en-US" dirty="0"/>
              <a:t>r = +0.12, p = 0.02), while PVALB (parvalbumin) is non-significant. The PV-SST difference correlates negatively with </a:t>
            </a:r>
            <a:r>
              <a:rPr lang="el-GR" dirty="0"/>
              <a:t>ρ (</a:t>
            </a:r>
            <a:r>
              <a:rPr lang="en-US" dirty="0"/>
              <a:t>r = −0.12, p = 0.02), indicating that high PV/SST ratio predicts low rotational dynamics. *p &lt; 0.05, **p &lt; 0.01.</a:t>
            </a:r>
          </a:p>
          <a:p>
            <a:pPr>
              <a:buNone/>
            </a:pPr>
            <a:r>
              <a:rPr lang="en-US" b="1" dirty="0"/>
              <a:t>(D)</a:t>
            </a:r>
            <a:r>
              <a:rPr lang="en-US" dirty="0"/>
              <a:t> Revised mechanistic model based on computational and gene expression findings. Ventral cortex (left, warm colors): high SST expression provides dendritic inhibition that gates input timing and creates oscillatory dynamics (high </a:t>
            </a:r>
            <a:r>
              <a:rPr lang="el-GR" dirty="0"/>
              <a:t>ρ, </a:t>
            </a:r>
            <a:r>
              <a:rPr lang="en-US" dirty="0"/>
              <a:t>short </a:t>
            </a:r>
            <a:r>
              <a:rPr lang="el-GR" dirty="0"/>
              <a:t>τ), </a:t>
            </a:r>
            <a:r>
              <a:rPr lang="en-US" dirty="0"/>
              <a:t>suited for sequence generation and feature binding. Dorsal cortex (right, cool colors): high PV/SST ratio provides somatic inhibition that stabilizes activity (low </a:t>
            </a:r>
            <a:r>
              <a:rPr lang="el-GR" dirty="0"/>
              <a:t>ρ, </a:t>
            </a:r>
            <a:r>
              <a:rPr lang="en-US" dirty="0"/>
              <a:t>long </a:t>
            </a:r>
            <a:r>
              <a:rPr lang="el-GR" dirty="0"/>
              <a:t>τ), </a:t>
            </a:r>
            <a:r>
              <a:rPr lang="en-US" dirty="0"/>
              <a:t>suited for evidence accumulation and working memory.</a:t>
            </a:r>
          </a:p>
        </p:txBody>
      </p:sp>
    </p:spTree>
    <p:extLst>
      <p:ext uri="{BB962C8B-B14F-4D97-AF65-F5344CB8AC3E}">
        <p14:creationId xmlns:p14="http://schemas.microsoft.com/office/powerpoint/2010/main" val="23307228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FDC33C4F-1DA1-00F7-4CF1-35605188A4EB}"/>
              </a:ext>
            </a:extLst>
          </p:cNvPr>
          <p:cNvSpPr txBox="1"/>
          <p:nvPr/>
        </p:nvSpPr>
        <p:spPr>
          <a:xfrm>
            <a:off x="7698377" y="1319072"/>
            <a:ext cx="3735976" cy="4247317"/>
          </a:xfrm>
          <a:prstGeom prst="rect">
            <a:avLst/>
          </a:prstGeom>
          <a:noFill/>
        </p:spPr>
        <p:txBody>
          <a:bodyPr wrap="square">
            <a:spAutoFit/>
          </a:bodyPr>
          <a:lstStyle/>
          <a:p>
            <a:r>
              <a:rPr lang="en-US" dirty="0"/>
              <a:t>c, Scatter plot showing the strong negative correlation between the anatomical Z-coordinate (ventral-to-dorsal position) and rotational dynamics (rho) across all cortical parcels (r = -0.735, p_{spin} = 0.002). Each dot represents one parcel. The gradient is robust to parcellation resolution and independent of the principal functional connectivity gradient. The black line represents the linear regression fit; shaded area indicates the 95% confidence interval.</a:t>
            </a:r>
          </a:p>
        </p:txBody>
      </p:sp>
      <p:pic>
        <p:nvPicPr>
          <p:cNvPr id="11" name="Picture 10">
            <a:extLst>
              <a:ext uri="{FF2B5EF4-FFF2-40B4-BE49-F238E27FC236}">
                <a16:creationId xmlns:a16="http://schemas.microsoft.com/office/drawing/2014/main" id="{04DBBDA8-AC6D-90A1-4EAD-D62E6A2F067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045" y="546690"/>
            <a:ext cx="7314595" cy="5485946"/>
          </a:xfrm>
          <a:prstGeom prst="rect">
            <a:avLst/>
          </a:prstGeom>
        </p:spPr>
      </p:pic>
    </p:spTree>
    <p:extLst>
      <p:ext uri="{BB962C8B-B14F-4D97-AF65-F5344CB8AC3E}">
        <p14:creationId xmlns:p14="http://schemas.microsoft.com/office/powerpoint/2010/main" val="21006946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E3BE5C6-33CC-7D4F-FF56-420061E02B53}"/>
              </a:ext>
            </a:extLst>
          </p:cNvPr>
          <p:cNvPicPr>
            <a:picLocks noChangeAspect="1"/>
          </p:cNvPicPr>
          <p:nvPr/>
        </p:nvPicPr>
        <p:blipFill>
          <a:blip r:embed="rId2">
            <a:extLst>
              <a:ext uri="{28A0092B-C50C-407E-A947-70E740481C1C}">
                <a14:useLocalDpi xmlns:a14="http://schemas.microsoft.com/office/drawing/2010/main" val="0"/>
              </a:ext>
            </a:extLst>
          </a:blip>
          <a:srcRect r="55214"/>
          <a:stretch>
            <a:fillRect/>
          </a:stretch>
        </p:blipFill>
        <p:spPr>
          <a:xfrm>
            <a:off x="0" y="491059"/>
            <a:ext cx="5460274" cy="4395426"/>
          </a:xfrm>
          <a:prstGeom prst="rect">
            <a:avLst/>
          </a:prstGeom>
        </p:spPr>
      </p:pic>
      <p:pic>
        <p:nvPicPr>
          <p:cNvPr id="6" name="Picture 5">
            <a:extLst>
              <a:ext uri="{FF2B5EF4-FFF2-40B4-BE49-F238E27FC236}">
                <a16:creationId xmlns:a16="http://schemas.microsoft.com/office/drawing/2014/main" id="{5B72080B-8F5E-EE8B-2EFE-9BFEADD9AE6F}"/>
              </a:ext>
            </a:extLst>
          </p:cNvPr>
          <p:cNvPicPr>
            <a:picLocks noChangeAspect="1"/>
          </p:cNvPicPr>
          <p:nvPr/>
        </p:nvPicPr>
        <p:blipFill>
          <a:blip r:embed="rId3"/>
          <a:stretch>
            <a:fillRect/>
          </a:stretch>
        </p:blipFill>
        <p:spPr>
          <a:xfrm>
            <a:off x="5624033" y="1732249"/>
            <a:ext cx="1307990" cy="1913046"/>
          </a:xfrm>
          <a:prstGeom prst="rect">
            <a:avLst/>
          </a:prstGeom>
        </p:spPr>
      </p:pic>
    </p:spTree>
    <p:extLst>
      <p:ext uri="{BB962C8B-B14F-4D97-AF65-F5344CB8AC3E}">
        <p14:creationId xmlns:p14="http://schemas.microsoft.com/office/powerpoint/2010/main" val="41901647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387CBC-D580-AAFD-FEC5-449056EA6C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2187" y="481472"/>
            <a:ext cx="7057119" cy="5895055"/>
          </a:xfrm>
          <a:prstGeom prst="rect">
            <a:avLst/>
          </a:prstGeom>
        </p:spPr>
      </p:pic>
      <p:sp>
        <p:nvSpPr>
          <p:cNvPr id="5" name="TextBox 4">
            <a:extLst>
              <a:ext uri="{FF2B5EF4-FFF2-40B4-BE49-F238E27FC236}">
                <a16:creationId xmlns:a16="http://schemas.microsoft.com/office/drawing/2014/main" id="{77795E3C-D064-6978-85C9-535408E505D3}"/>
              </a:ext>
            </a:extLst>
          </p:cNvPr>
          <p:cNvSpPr txBox="1"/>
          <p:nvPr/>
        </p:nvSpPr>
        <p:spPr>
          <a:xfrm>
            <a:off x="7509306" y="190218"/>
            <a:ext cx="4650377" cy="6186309"/>
          </a:xfrm>
          <a:prstGeom prst="rect">
            <a:avLst/>
          </a:prstGeom>
          <a:noFill/>
        </p:spPr>
        <p:txBody>
          <a:bodyPr wrap="square">
            <a:spAutoFit/>
          </a:bodyPr>
          <a:lstStyle/>
          <a:p>
            <a:r>
              <a:rPr lang="en-US" dirty="0"/>
              <a:t>Figure 2 | Frequency-specific organization reveals a spectral trade-off.</a:t>
            </a:r>
          </a:p>
          <a:p>
            <a:r>
              <a:rPr lang="en-US" dirty="0"/>
              <a:t>a, Correlation between rotational dynamics ($\rho$) and the dorsoventral axis across canonical frequency bands. Slow rhythms (delta, theta) show positive correlations (dorsal predominance, blue), while fast rhythms (alpha through gamma) show negative correlations (ventral predominance, red).</a:t>
            </a:r>
          </a:p>
          <a:p>
            <a:r>
              <a:rPr lang="en-US" dirty="0"/>
              <a:t>b, This spectral trade-off is robust to methodology. Comparison of gradients derived from fixed embedding delays (solid) versus adaptive delays targeting a quarter-cycle phase advance (hatched) reveals nearly identical spatial organization.</a:t>
            </a:r>
          </a:p>
          <a:p>
            <a:r>
              <a:rPr lang="en-US" dirty="0"/>
              <a:t>c, Cortical surface visualizations of the spectral shift. Delta band dynamics (left) are strongest in dorsal parietal/motor regions, whereas gamma band dynamics (right) are strongest in ventral temporal/orbitofrontal regions.</a:t>
            </a:r>
          </a:p>
        </p:txBody>
      </p:sp>
    </p:spTree>
    <p:extLst>
      <p:ext uri="{BB962C8B-B14F-4D97-AF65-F5344CB8AC3E}">
        <p14:creationId xmlns:p14="http://schemas.microsoft.com/office/powerpoint/2010/main" val="22551126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9C0689E-B73C-BAAA-77E4-A0675B8CFC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79946" y="192237"/>
            <a:ext cx="8731714" cy="6225980"/>
          </a:xfrm>
          <a:prstGeom prst="rect">
            <a:avLst/>
          </a:prstGeom>
        </p:spPr>
      </p:pic>
    </p:spTree>
    <p:extLst>
      <p:ext uri="{BB962C8B-B14F-4D97-AF65-F5344CB8AC3E}">
        <p14:creationId xmlns:p14="http://schemas.microsoft.com/office/powerpoint/2010/main" val="37311703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0B845A6-F22C-F78E-08C1-998498BAAA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6581"/>
            <a:ext cx="12192000" cy="6804837"/>
          </a:xfrm>
          <a:prstGeom prst="rect">
            <a:avLst/>
          </a:prstGeom>
        </p:spPr>
      </p:pic>
    </p:spTree>
    <p:extLst>
      <p:ext uri="{BB962C8B-B14F-4D97-AF65-F5344CB8AC3E}">
        <p14:creationId xmlns:p14="http://schemas.microsoft.com/office/powerpoint/2010/main" val="20100000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4767D34-8ED9-A010-0738-44E07C7810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3939" y="234691"/>
            <a:ext cx="10918163" cy="4801473"/>
          </a:xfrm>
          <a:prstGeom prst="rect">
            <a:avLst/>
          </a:prstGeom>
        </p:spPr>
      </p:pic>
      <p:sp>
        <p:nvSpPr>
          <p:cNvPr id="5" name="TextBox 4">
            <a:extLst>
              <a:ext uri="{FF2B5EF4-FFF2-40B4-BE49-F238E27FC236}">
                <a16:creationId xmlns:a16="http://schemas.microsoft.com/office/drawing/2014/main" id="{A5546127-A1BE-1DF8-9432-CC90576A398C}"/>
              </a:ext>
            </a:extLst>
          </p:cNvPr>
          <p:cNvSpPr txBox="1"/>
          <p:nvPr/>
        </p:nvSpPr>
        <p:spPr>
          <a:xfrm>
            <a:off x="87086" y="5145981"/>
            <a:ext cx="12104914" cy="1477328"/>
          </a:xfrm>
          <a:prstGeom prst="rect">
            <a:avLst/>
          </a:prstGeom>
          <a:noFill/>
        </p:spPr>
        <p:txBody>
          <a:bodyPr wrap="square">
            <a:spAutoFit/>
          </a:bodyPr>
          <a:lstStyle/>
          <a:p>
            <a:r>
              <a:rPr lang="en-US" sz="1000" dirty="0"/>
              <a:t>Figure 3 | Dissociation from intrinsic timescales and cross-modal validation in fMRI.</a:t>
            </a:r>
          </a:p>
          <a:p>
            <a:r>
              <a:rPr lang="en-US" sz="1000" dirty="0"/>
              <a:t>a, Relationship between intrinsic timescales ($\tau$, autocorrelation window) and rotational dynamics ($\rho$) across parcels. In raw anatomical space, the two metrics appear independent ($r = -0.034$, $p_{spin} = 0.88$), indicating distinct spatial topographies.</a:t>
            </a:r>
          </a:p>
          <a:p>
            <a:r>
              <a:rPr lang="en-US" sz="1000" dirty="0"/>
              <a:t>b, After regressing out spatial coordinates ($x, y, z$) to remove gross anatomical gradients, a strong anticorrelation emerges between $\tau$ and $\rho$ residuals ($r = -0.647$, $p_{spin} = 0.0002$). This suggests a local circuit trade-off: regions cannot simultaneously maximize temporal integration (long $\tau$) and oscillatory rotation (high $\rho$).</a:t>
            </a:r>
          </a:p>
          <a:p>
            <a:r>
              <a:rPr lang="en-US" sz="1000" dirty="0"/>
              <a:t>c, Cross-modal validation in resting-state fMRI (MOUS dataset, $N = 200$). Despite the slower temporal resolution of BOLD signals, the dorsoventral gradient of rotational dynamics is replicated ($r = -0.246$, $p_{spin} &lt; 0.001$).</a:t>
            </a:r>
          </a:p>
          <a:p>
            <a:r>
              <a:rPr lang="en-US" sz="1000" dirty="0"/>
              <a:t>d, Independent replication in the Human Connectome Project (HCP, $N = 1,093$). Using broadly filtered task-state fMRI (0.009–0.25 Hz), the dorsoventral gradient is robustly detected ($r = -0.124$, $p_{spin} = 0.014$), confirming generalizability across scanners and acquisition protocols.</a:t>
            </a:r>
          </a:p>
        </p:txBody>
      </p:sp>
    </p:spTree>
    <p:extLst>
      <p:ext uri="{BB962C8B-B14F-4D97-AF65-F5344CB8AC3E}">
        <p14:creationId xmlns:p14="http://schemas.microsoft.com/office/powerpoint/2010/main" val="22384183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7EB1E9A-7576-DF7C-236B-DF45694E26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8479" y="0"/>
            <a:ext cx="10375042" cy="6858000"/>
          </a:xfrm>
          <a:prstGeom prst="rect">
            <a:avLst/>
          </a:prstGeom>
        </p:spPr>
      </p:pic>
    </p:spTree>
    <p:extLst>
      <p:ext uri="{BB962C8B-B14F-4D97-AF65-F5344CB8AC3E}">
        <p14:creationId xmlns:p14="http://schemas.microsoft.com/office/powerpoint/2010/main" val="132686564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235</TotalTime>
  <Words>2471</Words>
  <Application>Microsoft Office PowerPoint</Application>
  <PresentationFormat>Widescreen</PresentationFormat>
  <Paragraphs>26</Paragraphs>
  <Slides>22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22</vt:i4>
      </vt:variant>
    </vt:vector>
  </HeadingPairs>
  <TitlesOfParts>
    <vt:vector size="27" baseType="lpstr">
      <vt:lpstr>Aptos</vt:lpstr>
      <vt:lpstr>Aptos Display</vt:lpstr>
      <vt:lpstr>Arial</vt:lpstr>
      <vt:lpstr>Google Sans Text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Arash Salardini</dc:creator>
  <cp:lastModifiedBy>Arash Salardini</cp:lastModifiedBy>
  <cp:revision>2</cp:revision>
  <dcterms:created xsi:type="dcterms:W3CDTF">2026-01-27T02:53:42Z</dcterms:created>
  <dcterms:modified xsi:type="dcterms:W3CDTF">2026-01-27T07:10:18Z</dcterms:modified>
</cp:coreProperties>
</file>